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18"/>
  </p:notesMasterIdLst>
  <p:sldIdLst>
    <p:sldId id="256" r:id="rId2"/>
    <p:sldId id="258" r:id="rId3"/>
    <p:sldId id="257" r:id="rId4"/>
    <p:sldId id="264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62" r:id="rId17"/>
  </p:sldIdLst>
  <p:sldSz cx="9144000" cy="6858000" type="screen4x3"/>
  <p:notesSz cx="6858000" cy="9144000"/>
  <p:embeddedFontLst>
    <p:embeddedFont>
      <p:font typeface="Calibri Light" panose="020F0302020204030204" pitchFamily="34" charset="0"/>
      <p:regular r:id="rId19"/>
      <p:italic r:id="rId20"/>
    </p:embeddedFont>
    <p:embeddedFont>
      <p:font typeface="Rambla" panose="020B060402020202020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C89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10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6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36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6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6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453484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Shape 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64342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973462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75470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0034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432163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685076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055524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6092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929646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7413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4172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10160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124911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6811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4347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59813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</p:spTree>
    <p:extLst>
      <p:ext uri="{BB962C8B-B14F-4D97-AF65-F5344CB8AC3E}">
        <p14:creationId xmlns:p14="http://schemas.microsoft.com/office/powerpoint/2010/main" val="20241369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</p:spTree>
    <p:extLst>
      <p:ext uri="{BB962C8B-B14F-4D97-AF65-F5344CB8AC3E}">
        <p14:creationId xmlns:p14="http://schemas.microsoft.com/office/powerpoint/2010/main" val="320229226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</p:spTree>
    <p:extLst>
      <p:ext uri="{BB962C8B-B14F-4D97-AF65-F5344CB8AC3E}">
        <p14:creationId xmlns:p14="http://schemas.microsoft.com/office/powerpoint/2010/main" val="132077160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42808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</p:spTree>
    <p:extLst>
      <p:ext uri="{BB962C8B-B14F-4D97-AF65-F5344CB8AC3E}">
        <p14:creationId xmlns:p14="http://schemas.microsoft.com/office/powerpoint/2010/main" val="59513107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</p:spTree>
    <p:extLst>
      <p:ext uri="{BB962C8B-B14F-4D97-AF65-F5344CB8AC3E}">
        <p14:creationId xmlns:p14="http://schemas.microsoft.com/office/powerpoint/2010/main" val="345629617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</p:spTree>
    <p:extLst>
      <p:ext uri="{BB962C8B-B14F-4D97-AF65-F5344CB8AC3E}">
        <p14:creationId xmlns:p14="http://schemas.microsoft.com/office/powerpoint/2010/main" val="375620262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</p:spTree>
    <p:extLst>
      <p:ext uri="{BB962C8B-B14F-4D97-AF65-F5344CB8AC3E}">
        <p14:creationId xmlns:p14="http://schemas.microsoft.com/office/powerpoint/2010/main" val="348459498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</p:spTree>
    <p:extLst>
      <p:ext uri="{BB962C8B-B14F-4D97-AF65-F5344CB8AC3E}">
        <p14:creationId xmlns:p14="http://schemas.microsoft.com/office/powerpoint/2010/main" val="250129798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</p:spTree>
    <p:extLst>
      <p:ext uri="{BB962C8B-B14F-4D97-AF65-F5344CB8AC3E}">
        <p14:creationId xmlns:p14="http://schemas.microsoft.com/office/powerpoint/2010/main" val="352351922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‹nº›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906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1691680" y="4869160"/>
            <a:ext cx="6096000" cy="1168083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pt-BR" sz="2800" b="0" i="0" u="none" strike="noStrike" cap="none" dirty="0" smtClean="0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rPr>
              <a:t>Wellington Martins</a:t>
            </a:r>
            <a:endParaRPr lang="pt-BR" sz="28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  <a:p>
            <a:pPr marL="0" marR="0" lvl="0" indent="0" algn="r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pt-BR" sz="2800" b="0" i="0" u="none" strike="noStrike" cap="none" dirty="0" smtClean="0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rPr>
              <a:t>wellifabio@hotmail.com</a:t>
            </a:r>
            <a:endParaRPr lang="pt-BR" sz="28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dt" sz="half" idx="10"/>
          </p:nvPr>
        </p:nvSpPr>
        <p:spPr>
          <a:xfrm>
            <a:off x="357187" y="6248400"/>
            <a:ext cx="19049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pt-BR" dirty="0">
                <a:solidFill>
                  <a:schemeClr val="dk1"/>
                </a:solidFill>
              </a:rPr>
              <a:t>Wellington</a:t>
            </a:r>
            <a:endParaRPr lang="pt-BR" sz="1000" b="0" i="0" u="none" strike="noStrike" cap="none" dirty="0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42" name="Shape 42"/>
          <p:cNvSpPr txBox="1">
            <a:spLocks noGrp="1"/>
          </p:cNvSpPr>
          <p:nvPr>
            <p:ph type="sldNum" sz="quarter" idx="12"/>
          </p:nvPr>
        </p:nvSpPr>
        <p:spPr>
          <a:xfrm>
            <a:off x="6858000" y="6248400"/>
            <a:ext cx="19049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pt-BR" sz="1000" b="0" i="0" u="none" strike="noStrike" cap="non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1</a:t>
            </a:fld>
            <a:endParaRPr lang="pt-BR" sz="1000" b="0" i="0" u="none" strike="noStrike" cap="none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44" name="Shape 44"/>
          <p:cNvSpPr txBox="1"/>
          <p:nvPr/>
        </p:nvSpPr>
        <p:spPr>
          <a:xfrm>
            <a:off x="179511" y="1270000"/>
            <a:ext cx="8712967" cy="3081663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lvl="0" algn="ctr">
              <a:buClr>
                <a:schemeClr val="accent1"/>
              </a:buClr>
              <a:buSzPct val="25000"/>
            </a:pPr>
            <a:r>
              <a:rPr lang="pt-BR" sz="4000" b="1" dirty="0" smtClean="0"/>
              <a:t>Banco de Dados I</a:t>
            </a:r>
          </a:p>
          <a:p>
            <a:pPr lvl="0" algn="ctr">
              <a:buClr>
                <a:schemeClr val="accent1"/>
              </a:buClr>
              <a:buSzPct val="25000"/>
            </a:pPr>
            <a:r>
              <a:rPr lang="pt-BR" sz="4000" dirty="0" smtClean="0"/>
              <a:t>(Desenvolvimento </a:t>
            </a:r>
            <a:r>
              <a:rPr lang="pt-BR" sz="4000" dirty="0"/>
              <a:t>de Sistemas Integrado ao Ensino Médio (ETIM / </a:t>
            </a:r>
            <a:r>
              <a:rPr lang="pt-BR" sz="4000" dirty="0" err="1"/>
              <a:t>MTec</a:t>
            </a:r>
            <a:r>
              <a:rPr lang="pt-BR" sz="4000" dirty="0"/>
              <a:t> / AMS</a:t>
            </a:r>
            <a:r>
              <a:rPr lang="pt-BR" sz="4000" dirty="0" smtClean="0"/>
              <a:t>))</a:t>
            </a:r>
            <a:endParaRPr lang="pt-BR" sz="4000" dirty="0"/>
          </a:p>
          <a:p>
            <a:pPr lvl="0" algn="ctr">
              <a:buClr>
                <a:schemeClr val="accent1"/>
              </a:buClr>
              <a:buSzPct val="25000"/>
            </a:pPr>
            <a:r>
              <a:rPr lang="pt-BR" sz="4000" dirty="0" smtClean="0"/>
              <a:t>Tema: 3</a:t>
            </a:r>
          </a:p>
          <a:p>
            <a:pPr lvl="0"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1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8" name="Shape 44"/>
          <p:cNvSpPr txBox="1"/>
          <p:nvPr/>
        </p:nvSpPr>
        <p:spPr>
          <a:xfrm>
            <a:off x="0" y="0"/>
            <a:ext cx="9143999" cy="898649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45700" tIns="45700" rIns="45700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pt-BR" sz="4800" dirty="0">
                <a:solidFill>
                  <a:schemeClr val="bg1"/>
                </a:solidFill>
                <a:latin typeface="Rambla"/>
                <a:ea typeface="Rambla"/>
                <a:cs typeface="Rambla"/>
                <a:sym typeface="Rambla"/>
              </a:rPr>
              <a:t>Métodos didáticos e pedagógicos</a:t>
            </a:r>
            <a:endParaRPr lang="pt-BR" sz="4800" b="0" i="0" u="none" strike="noStrike" cap="none" dirty="0">
              <a:solidFill>
                <a:schemeClr val="bg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877342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FF6600"/>
                </a:solidFill>
              </a:rPr>
              <a:t>2</a:t>
            </a:r>
            <a:r>
              <a:rPr lang="pt-BR" sz="2000" b="1" dirty="0" smtClean="0">
                <a:solidFill>
                  <a:srgbClr val="FF6600"/>
                </a:solidFill>
              </a:rPr>
              <a:t>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 smtClean="0">
                <a:solidFill>
                  <a:srgbClr val="FF6600"/>
                </a:solidFill>
              </a:rPr>
              <a:t>(2ªFN</a:t>
            </a:r>
            <a:r>
              <a:rPr lang="pt-BR" sz="2000" b="1" dirty="0">
                <a:solidFill>
                  <a:srgbClr val="FF6600"/>
                </a:solidFill>
              </a:rPr>
              <a:t>) 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51198" y="2240345"/>
            <a:ext cx="778445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Sequência para a </a:t>
            </a:r>
            <a:r>
              <a:rPr lang="pt-BR" sz="2800" dirty="0" smtClean="0"/>
              <a:t>2ª </a:t>
            </a:r>
            <a:r>
              <a:rPr lang="pt-BR" sz="2800" dirty="0"/>
              <a:t>Forma normal </a:t>
            </a:r>
            <a:r>
              <a:rPr lang="pt-BR" sz="2800" dirty="0" smtClean="0"/>
              <a:t>(2ªFN):</a:t>
            </a:r>
          </a:p>
          <a:p>
            <a:endParaRPr lang="pt-BR" sz="28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Identificar as colunas que não </a:t>
            </a:r>
            <a:r>
              <a:rPr lang="pt-BR" sz="2800" b="1" dirty="0" smtClean="0"/>
              <a:t>dependem</a:t>
            </a:r>
            <a:r>
              <a:rPr lang="pt-BR" sz="2800" dirty="0" smtClean="0"/>
              <a:t> da </a:t>
            </a:r>
            <a:r>
              <a:rPr lang="pt-BR" sz="2800" b="1" dirty="0" smtClean="0"/>
              <a:t>chave primária</a:t>
            </a:r>
            <a:r>
              <a:rPr lang="pt-BR" sz="2800" dirty="0" smtClean="0"/>
              <a:t>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Remover essa </a:t>
            </a:r>
            <a:r>
              <a:rPr lang="pt-BR" sz="2800" b="1" dirty="0" smtClean="0"/>
              <a:t>coluna</a:t>
            </a:r>
            <a:r>
              <a:rPr lang="pt-BR" sz="2800" dirty="0" smtClean="0"/>
              <a:t> da tabela principal;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Criar uma </a:t>
            </a:r>
            <a:r>
              <a:rPr lang="pt-BR" sz="2800" b="1" dirty="0" smtClean="0"/>
              <a:t>nova tabela </a:t>
            </a:r>
            <a:r>
              <a:rPr lang="pt-BR" sz="2800" dirty="0" smtClean="0"/>
              <a:t>com esses dados;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/>
              <a:t>Criar uma </a:t>
            </a:r>
            <a:r>
              <a:rPr lang="pt-BR" sz="2800" b="1" dirty="0"/>
              <a:t>relação</a:t>
            </a:r>
            <a:r>
              <a:rPr lang="pt-BR" sz="2800" dirty="0"/>
              <a:t> entre a tabela principal e a tabela secundária</a:t>
            </a:r>
            <a:r>
              <a:rPr lang="pt-BR" sz="2800" dirty="0" smtClean="0"/>
              <a:t>;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315193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877342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FF6600"/>
                </a:solidFill>
              </a:rPr>
              <a:t>2</a:t>
            </a:r>
            <a:r>
              <a:rPr lang="pt-BR" sz="2000" b="1" dirty="0" smtClean="0">
                <a:solidFill>
                  <a:srgbClr val="FF6600"/>
                </a:solidFill>
              </a:rPr>
              <a:t>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 smtClean="0">
                <a:solidFill>
                  <a:srgbClr val="FF6600"/>
                </a:solidFill>
              </a:rPr>
              <a:t>(2ªFN</a:t>
            </a:r>
            <a:r>
              <a:rPr lang="pt-BR" sz="2000" b="1" dirty="0">
                <a:solidFill>
                  <a:srgbClr val="FF6600"/>
                </a:solidFill>
              </a:rPr>
              <a:t>) 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877342" y="5514173"/>
            <a:ext cx="53321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i="1" dirty="0" smtClean="0"/>
              <a:t>Tabela de exemplo não está na segunda forma normal.</a:t>
            </a:r>
            <a:endParaRPr lang="pt-BR" sz="2000" i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" y="1927379"/>
            <a:ext cx="7791450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74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877342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FF6600"/>
                </a:solidFill>
              </a:rPr>
              <a:t>2</a:t>
            </a:r>
            <a:r>
              <a:rPr lang="pt-BR" sz="2000" b="1" dirty="0" smtClean="0">
                <a:solidFill>
                  <a:srgbClr val="FF6600"/>
                </a:solidFill>
              </a:rPr>
              <a:t>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 smtClean="0">
                <a:solidFill>
                  <a:srgbClr val="FF6600"/>
                </a:solidFill>
              </a:rPr>
              <a:t>(2ªFN</a:t>
            </a:r>
            <a:r>
              <a:rPr lang="pt-BR" sz="2000" b="1" dirty="0">
                <a:solidFill>
                  <a:srgbClr val="FF6600"/>
                </a:solidFill>
              </a:rPr>
              <a:t>) 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877342" y="5509240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i="1" dirty="0" smtClean="0"/>
              <a:t>Tabelas na segunda forma normal.</a:t>
            </a:r>
            <a:endParaRPr lang="pt-BR" sz="2000" i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291" y="1898278"/>
            <a:ext cx="4162425" cy="165735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2930" y="3750751"/>
            <a:ext cx="5610225" cy="170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8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877342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FF6600"/>
                </a:solidFill>
              </a:rPr>
              <a:t>3ª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 smtClean="0">
                <a:solidFill>
                  <a:srgbClr val="FF6600"/>
                </a:solidFill>
              </a:rPr>
              <a:t>(3ªFN</a:t>
            </a:r>
            <a:r>
              <a:rPr lang="pt-BR" sz="2000" b="1" dirty="0">
                <a:solidFill>
                  <a:srgbClr val="FF6600"/>
                </a:solidFill>
              </a:rPr>
              <a:t>) 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07541" y="2060573"/>
            <a:ext cx="778445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Para estar na 3ª Forma normal (3ªFN) é preciso estar na 2ª Forma </a:t>
            </a:r>
            <a:r>
              <a:rPr lang="pt-BR" sz="2800" dirty="0"/>
              <a:t>normal </a:t>
            </a:r>
            <a:r>
              <a:rPr lang="pt-BR" sz="2800" dirty="0" smtClean="0"/>
              <a:t>(2ªFN</a:t>
            </a:r>
            <a:r>
              <a:rPr lang="pt-BR" sz="2800" dirty="0"/>
              <a:t>)</a:t>
            </a:r>
            <a:r>
              <a:rPr lang="pt-BR" sz="2800" dirty="0" smtClean="0"/>
              <a:t>:</a:t>
            </a:r>
          </a:p>
          <a:p>
            <a:endParaRPr lang="pt-BR" sz="28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Uma coluna </a:t>
            </a:r>
            <a:r>
              <a:rPr lang="pt-BR" sz="2800" b="1" dirty="0" smtClean="0"/>
              <a:t>não chave </a:t>
            </a:r>
            <a:r>
              <a:rPr lang="pt-BR" sz="2800" dirty="0" smtClean="0"/>
              <a:t>não pode depender de outra </a:t>
            </a:r>
            <a:r>
              <a:rPr lang="pt-BR" sz="2800" b="1" dirty="0" smtClean="0"/>
              <a:t>não</a:t>
            </a:r>
            <a:r>
              <a:rPr lang="pt-BR" sz="2800" dirty="0" smtClean="0"/>
              <a:t> </a:t>
            </a:r>
            <a:r>
              <a:rPr lang="pt-BR" sz="2800" b="1" dirty="0" smtClean="0"/>
              <a:t>chave</a:t>
            </a:r>
            <a:r>
              <a:rPr lang="pt-BR" sz="2800" dirty="0" smtClean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A finalidade é que nenhuma coluna dependa de outra que não seja </a:t>
            </a:r>
            <a:r>
              <a:rPr lang="pt-BR" sz="2800" b="1" dirty="0" smtClean="0"/>
              <a:t>chave prim</a:t>
            </a:r>
            <a:r>
              <a:rPr lang="pt-BR" sz="2800" b="1" dirty="0" smtClean="0"/>
              <a:t>ária</a:t>
            </a:r>
            <a:r>
              <a:rPr lang="pt-BR" sz="2800" dirty="0" smtClean="0"/>
              <a:t>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746710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877342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FF6600"/>
                </a:solidFill>
              </a:rPr>
              <a:t>3ª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 smtClean="0">
                <a:solidFill>
                  <a:srgbClr val="FF6600"/>
                </a:solidFill>
              </a:rPr>
              <a:t>(3ªFN</a:t>
            </a:r>
            <a:r>
              <a:rPr lang="pt-BR" sz="2000" b="1" dirty="0">
                <a:solidFill>
                  <a:srgbClr val="FF6600"/>
                </a:solidFill>
              </a:rPr>
              <a:t>) 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607541" y="1961421"/>
            <a:ext cx="778445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Sequência para a 3</a:t>
            </a:r>
            <a:r>
              <a:rPr lang="pt-BR" sz="2800" dirty="0" smtClean="0"/>
              <a:t>ª </a:t>
            </a:r>
            <a:r>
              <a:rPr lang="pt-BR" sz="2800" dirty="0"/>
              <a:t>Forma normal </a:t>
            </a:r>
            <a:r>
              <a:rPr lang="pt-BR" sz="2800" dirty="0" smtClean="0"/>
              <a:t>(3ªFN):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Identificar os atributos que não são dependentes de outros </a:t>
            </a:r>
            <a:r>
              <a:rPr lang="pt-BR" sz="2800" b="1" dirty="0" smtClean="0"/>
              <a:t>não chave </a:t>
            </a:r>
            <a:r>
              <a:rPr lang="pt-BR" sz="2800" dirty="0" smtClean="0"/>
              <a:t>(Calculados por exemplo);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b="1" dirty="0" smtClean="0"/>
              <a:t>Remove-los</a:t>
            </a:r>
            <a:r>
              <a:rPr lang="pt-BR" sz="2800" dirty="0" smtClean="0"/>
              <a:t>;</a:t>
            </a:r>
            <a:endParaRPr lang="pt-BR" sz="28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437" y="3777303"/>
            <a:ext cx="6743700" cy="1981200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1719684" y="5866712"/>
            <a:ext cx="6079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i="1" dirty="0" smtClean="0"/>
              <a:t>Tabela de exemplo não está na terceira forma normal.</a:t>
            </a:r>
            <a:endParaRPr lang="pt-BR" sz="2000" i="1" dirty="0"/>
          </a:p>
        </p:txBody>
      </p:sp>
    </p:spTree>
    <p:extLst>
      <p:ext uri="{BB962C8B-B14F-4D97-AF65-F5344CB8AC3E}">
        <p14:creationId xmlns:p14="http://schemas.microsoft.com/office/powerpoint/2010/main" val="1492817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877342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FF6600"/>
                </a:solidFill>
              </a:rPr>
              <a:t>3ª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 smtClean="0">
                <a:solidFill>
                  <a:srgbClr val="FF6600"/>
                </a:solidFill>
              </a:rPr>
              <a:t>(3ªFN</a:t>
            </a:r>
            <a:r>
              <a:rPr lang="pt-BR" sz="2000" b="1" dirty="0">
                <a:solidFill>
                  <a:srgbClr val="FF6600"/>
                </a:solidFill>
              </a:rPr>
              <a:t>) 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642565" y="5466601"/>
            <a:ext cx="6079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i="1" dirty="0" smtClean="0"/>
              <a:t>Tabela está na terceira forma normal.</a:t>
            </a:r>
            <a:endParaRPr lang="pt-BR" sz="2000" i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986" y="2384110"/>
            <a:ext cx="7762875" cy="269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420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idx="1"/>
          </p:nvPr>
        </p:nvSpPr>
        <p:spPr>
          <a:xfrm>
            <a:off x="457200" y="2373503"/>
            <a:ext cx="8229600" cy="30279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722313" lvl="0" indent="-265113">
              <a:spcBef>
                <a:spcPts val="400"/>
              </a:spcBef>
              <a:spcAft>
                <a:spcPts val="0"/>
              </a:spcAft>
              <a:buSzPct val="68000"/>
              <a:buFont typeface="Noto Sans Symbols"/>
              <a:buChar char="▶"/>
            </a:pPr>
            <a:r>
              <a:rPr lang="pt-BR" sz="2800" dirty="0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O processo de normalização possui o </a:t>
            </a:r>
            <a:r>
              <a:rPr lang="pt-BR" sz="2800" dirty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intuito de evitar falhas no projeto, </a:t>
            </a:r>
            <a:r>
              <a:rPr lang="pt-BR" sz="2800" dirty="0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como:</a:t>
            </a:r>
          </a:p>
          <a:p>
            <a:pPr marL="722313" lvl="0" indent="-265113">
              <a:spcBef>
                <a:spcPts val="400"/>
              </a:spcBef>
              <a:spcAft>
                <a:spcPts val="0"/>
              </a:spcAft>
              <a:buSzPct val="68000"/>
              <a:buFont typeface="Noto Sans Symbols"/>
              <a:buChar char="▶"/>
            </a:pPr>
            <a:r>
              <a:rPr lang="pt-BR" sz="2800" dirty="0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Redundância </a:t>
            </a:r>
            <a:r>
              <a:rPr lang="pt-BR" sz="2800" dirty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de </a:t>
            </a:r>
            <a:r>
              <a:rPr lang="pt-BR" sz="2800" dirty="0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dados,</a:t>
            </a:r>
          </a:p>
          <a:p>
            <a:pPr marL="722313" lvl="0" indent="-265113">
              <a:spcBef>
                <a:spcPts val="400"/>
              </a:spcBef>
              <a:spcAft>
                <a:spcPts val="0"/>
              </a:spcAft>
              <a:buSzPct val="68000"/>
              <a:buFont typeface="Noto Sans Symbols"/>
              <a:buChar char="▶"/>
            </a:pPr>
            <a:r>
              <a:rPr lang="pt-BR" sz="2800" dirty="0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Mistura </a:t>
            </a:r>
            <a:r>
              <a:rPr lang="pt-BR" sz="2800" dirty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de diferentes assuntos em uma mesma </a:t>
            </a:r>
            <a:r>
              <a:rPr lang="pt-BR" sz="2800" dirty="0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tabela.</a:t>
            </a:r>
          </a:p>
          <a:p>
            <a:pPr marL="722313" lvl="0" indent="-265113">
              <a:spcBef>
                <a:spcPts val="400"/>
              </a:spcBef>
              <a:spcAft>
                <a:spcPts val="0"/>
              </a:spcAft>
              <a:buSzPct val="68000"/>
              <a:buFont typeface="Noto Sans Symbols"/>
              <a:buChar char="▶"/>
            </a:pPr>
            <a:r>
              <a:rPr lang="pt-BR" sz="2800" dirty="0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Melhorar o desempenho e a organização dos dados.</a:t>
            </a:r>
            <a:endParaRPr lang="pt-BR" sz="2800" dirty="0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88" name="Shape 88"/>
          <p:cNvSpPr txBox="1"/>
          <p:nvPr/>
        </p:nvSpPr>
        <p:spPr>
          <a:xfrm>
            <a:off x="457200" y="333375"/>
            <a:ext cx="8229600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pt-BR" sz="4000" b="0" i="0" u="none" strike="noStrike" cap="non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rPr>
              <a:t>Finalização da Apresentação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idx="1"/>
          </p:nvPr>
        </p:nvSpPr>
        <p:spPr>
          <a:xfrm>
            <a:off x="384967" y="1943846"/>
            <a:ext cx="8229600" cy="30279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09537" lvl="0" indent="-7937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pt-BR" sz="2800" b="1" dirty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Prova de Métodos Pedagógicos.</a:t>
            </a:r>
          </a:p>
          <a:p>
            <a:pPr marL="722313" lvl="0" indent="-265113">
              <a:spcBef>
                <a:spcPts val="400"/>
              </a:spcBef>
              <a:spcAft>
                <a:spcPts val="0"/>
              </a:spcAft>
              <a:buSzPct val="68000"/>
              <a:buFont typeface="Noto Sans Symbols"/>
              <a:buChar char="▶"/>
            </a:pPr>
            <a:r>
              <a:rPr lang="pt-BR" sz="2800" dirty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Através de uma aula expositiva e dialogada, </a:t>
            </a:r>
            <a:r>
              <a:rPr lang="pt-BR" sz="2800" dirty="0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expor a importância da aplicação de regras as tabelas de um banco de dados relacional.</a:t>
            </a:r>
            <a:endParaRPr lang="pt-BR" sz="2800" dirty="0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  <a:p>
            <a:pPr marL="722313" lvl="0" indent="-265113">
              <a:spcBef>
                <a:spcPts val="400"/>
              </a:spcBef>
              <a:spcAft>
                <a:spcPts val="0"/>
              </a:spcAft>
              <a:buSzPct val="68000"/>
              <a:buFont typeface="Noto Sans Symbols"/>
              <a:buChar char="▶"/>
            </a:pPr>
            <a:r>
              <a:rPr lang="pt-BR" sz="2800" dirty="0" smtClean="0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rPr>
              <a:t>Com o intuito de evitar falhas no projeto, como redundância de dados e mistura de diferentes assuntos em uma mesma tabela.</a:t>
            </a:r>
            <a:endParaRPr lang="pt-BR" sz="2800" dirty="0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  <a:p>
            <a:pPr marL="365125" marR="0" lvl="0" indent="-263525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Noto Sans Symbols"/>
              <a:buNone/>
            </a:pPr>
            <a:endParaRPr sz="2700" b="0" i="0" u="none" strike="noStrike" cap="none" dirty="0">
              <a:solidFill>
                <a:schemeClr val="dk1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60" name="Shape 60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pt-BR" sz="4000" b="0" i="0" u="none" strike="noStrike" cap="none" dirty="0" smtClean="0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rPr>
              <a:t>Objetivo: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1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1042987" y="2048575"/>
            <a:ext cx="732983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smtClean="0">
                <a:solidFill>
                  <a:srgbClr val="FF6600"/>
                </a:solidFill>
              </a:rPr>
              <a:t>Observações</a:t>
            </a:r>
            <a:endParaRPr lang="pt-BR" sz="3200" b="1" dirty="0" smtClean="0">
              <a:solidFill>
                <a:srgbClr val="FF6600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3200" dirty="0" smtClean="0"/>
              <a:t>A partir do </a:t>
            </a:r>
            <a:r>
              <a:rPr lang="pt-BR" sz="3200" b="1" dirty="0" smtClean="0"/>
              <a:t>MER</a:t>
            </a:r>
            <a:r>
              <a:rPr lang="pt-BR" sz="3200" dirty="0" smtClean="0"/>
              <a:t> (Modelo Entidade e Relacionamento) temos um modelo normalizado;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3200" dirty="0" smtClean="0"/>
              <a:t>Serve para Validar o </a:t>
            </a:r>
            <a:r>
              <a:rPr lang="pt-BR" sz="3200" b="1" dirty="0" smtClean="0"/>
              <a:t>MER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3200" dirty="0" smtClean="0"/>
              <a:t>Abordaremos as </a:t>
            </a:r>
            <a:r>
              <a:rPr lang="pt-BR" sz="3200" b="1" dirty="0" smtClean="0">
                <a:solidFill>
                  <a:srgbClr val="FF6600"/>
                </a:solidFill>
              </a:rPr>
              <a:t>três</a:t>
            </a:r>
            <a:r>
              <a:rPr lang="pt-BR" sz="3200" dirty="0" smtClean="0"/>
              <a:t> formas normais mais conhecidas.</a:t>
            </a:r>
            <a:endParaRPr lang="pt-BR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1833684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FF6600"/>
                </a:solidFill>
              </a:rPr>
              <a:t>1ª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>
                <a:solidFill>
                  <a:srgbClr val="FF6600"/>
                </a:solidFill>
              </a:rPr>
              <a:t>(1ªFN) 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07541" y="2292346"/>
            <a:ext cx="778445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Uma relação estará na (1ªFN) se não houver grupo de dados repetidos:</a:t>
            </a:r>
          </a:p>
          <a:p>
            <a:endParaRPr lang="pt-BR" sz="28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Não pode haver campos compostos (vários dados em um mesmo campo);</a:t>
            </a:r>
            <a:endParaRPr lang="pt-BR" sz="28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Não pode haver campos multivalorados (dados do mesmo tipo em um mesmo campo);</a:t>
            </a:r>
          </a:p>
        </p:txBody>
      </p:sp>
    </p:spTree>
    <p:extLst>
      <p:ext uri="{BB962C8B-B14F-4D97-AF65-F5344CB8AC3E}">
        <p14:creationId xmlns:p14="http://schemas.microsoft.com/office/powerpoint/2010/main" val="1798955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987" y="2246314"/>
            <a:ext cx="7000875" cy="3105150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1877342" y="5583827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i="1" dirty="0" smtClean="0"/>
              <a:t>Tabela de exemplo não normalizada.</a:t>
            </a:r>
            <a:endParaRPr lang="pt-BR" sz="2000" i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1877342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FF6600"/>
                </a:solidFill>
              </a:rPr>
              <a:t>1ª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>
                <a:solidFill>
                  <a:srgbClr val="FF6600"/>
                </a:solidFill>
              </a:rPr>
              <a:t>(1ªFN) </a:t>
            </a:r>
          </a:p>
        </p:txBody>
      </p:sp>
    </p:spTree>
    <p:extLst>
      <p:ext uri="{BB962C8B-B14F-4D97-AF65-F5344CB8AC3E}">
        <p14:creationId xmlns:p14="http://schemas.microsoft.com/office/powerpoint/2010/main" val="2734519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607541" y="2038958"/>
            <a:ext cx="778445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Sequência para a 1ª Forma normal (1ªFN):</a:t>
            </a:r>
          </a:p>
          <a:p>
            <a:endParaRPr lang="pt-BR" sz="28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Identificar a </a:t>
            </a:r>
            <a:r>
              <a:rPr lang="pt-BR" sz="2800" b="1" dirty="0" smtClean="0"/>
              <a:t>chave primária </a:t>
            </a:r>
            <a:r>
              <a:rPr lang="pt-BR" sz="2800" dirty="0" smtClean="0"/>
              <a:t>da tabela;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Identificar a(s) </a:t>
            </a:r>
            <a:r>
              <a:rPr lang="pt-BR" sz="2800" b="1" dirty="0" smtClean="0"/>
              <a:t>coluna</a:t>
            </a:r>
            <a:r>
              <a:rPr lang="pt-BR" sz="2800" dirty="0"/>
              <a:t>(s)</a:t>
            </a:r>
            <a:r>
              <a:rPr lang="pt-BR" sz="2800" dirty="0" smtClean="0"/>
              <a:t> que tem(</a:t>
            </a:r>
            <a:r>
              <a:rPr lang="pt-BR" sz="2800" dirty="0" err="1" smtClean="0"/>
              <a:t>êm</a:t>
            </a:r>
            <a:r>
              <a:rPr lang="pt-BR" sz="2800" dirty="0" smtClean="0"/>
              <a:t>) dados repetidos e removê-la(s);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Criar uma </a:t>
            </a:r>
            <a:r>
              <a:rPr lang="pt-BR" sz="2800" b="1" dirty="0" smtClean="0"/>
              <a:t>nova tabela </a:t>
            </a:r>
            <a:r>
              <a:rPr lang="pt-BR" sz="2800" dirty="0" smtClean="0"/>
              <a:t>com a chave primária para armazenar o dado repetido;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Criar uma </a:t>
            </a:r>
            <a:r>
              <a:rPr lang="pt-BR" sz="2800" b="1" dirty="0" smtClean="0"/>
              <a:t>relação</a:t>
            </a:r>
            <a:r>
              <a:rPr lang="pt-BR" sz="2800" dirty="0" smtClean="0"/>
              <a:t> entre a tabela principal e a tabela secundária;</a:t>
            </a:r>
            <a:endParaRPr lang="pt-BR" sz="28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1877342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FF6600"/>
                </a:solidFill>
              </a:rPr>
              <a:t>1ª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>
                <a:solidFill>
                  <a:srgbClr val="FF6600"/>
                </a:solidFill>
              </a:rPr>
              <a:t>(1ªFN) </a:t>
            </a:r>
          </a:p>
        </p:txBody>
      </p:sp>
    </p:spTree>
    <p:extLst>
      <p:ext uri="{BB962C8B-B14F-4D97-AF65-F5344CB8AC3E}">
        <p14:creationId xmlns:p14="http://schemas.microsoft.com/office/powerpoint/2010/main" val="2807863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333" y="1824905"/>
            <a:ext cx="6027474" cy="4085830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2031988" y="5932769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i="1" dirty="0" smtClean="0"/>
              <a:t>Tabelas normalizadas (1ªFN).</a:t>
            </a:r>
            <a:endParaRPr lang="pt-BR" sz="2000" i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1877342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FF6600"/>
                </a:solidFill>
              </a:rPr>
              <a:t>1ª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>
                <a:solidFill>
                  <a:srgbClr val="FF6600"/>
                </a:solidFill>
              </a:rPr>
              <a:t>(1ªFN) </a:t>
            </a:r>
          </a:p>
        </p:txBody>
      </p:sp>
    </p:spTree>
    <p:extLst>
      <p:ext uri="{BB962C8B-B14F-4D97-AF65-F5344CB8AC3E}">
        <p14:creationId xmlns:p14="http://schemas.microsoft.com/office/powerpoint/2010/main" val="292583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877342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FF6600"/>
                </a:solidFill>
              </a:rPr>
              <a:t>2</a:t>
            </a:r>
            <a:r>
              <a:rPr lang="pt-BR" sz="2000" b="1" dirty="0" smtClean="0">
                <a:solidFill>
                  <a:srgbClr val="FF6600"/>
                </a:solidFill>
              </a:rPr>
              <a:t>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 smtClean="0">
                <a:solidFill>
                  <a:srgbClr val="FF6600"/>
                </a:solidFill>
              </a:rPr>
              <a:t>(2ªFN</a:t>
            </a:r>
            <a:r>
              <a:rPr lang="pt-BR" sz="2000" b="1" dirty="0">
                <a:solidFill>
                  <a:srgbClr val="FF6600"/>
                </a:solidFill>
              </a:rPr>
              <a:t>) 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07541" y="2038958"/>
            <a:ext cx="778445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Para estar na 2ª Forma normal (2ªFN) é preciso estar na 1ª Forma </a:t>
            </a:r>
            <a:r>
              <a:rPr lang="pt-BR" sz="2800" dirty="0"/>
              <a:t>normal </a:t>
            </a:r>
            <a:r>
              <a:rPr lang="pt-BR" sz="2800" dirty="0" smtClean="0"/>
              <a:t>(1ªFN</a:t>
            </a:r>
            <a:r>
              <a:rPr lang="pt-BR" sz="2800" dirty="0"/>
              <a:t>)</a:t>
            </a:r>
            <a:r>
              <a:rPr lang="pt-BR" sz="2800" dirty="0" smtClean="0"/>
              <a:t>:</a:t>
            </a:r>
          </a:p>
          <a:p>
            <a:endParaRPr lang="pt-BR" sz="28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 smtClean="0"/>
              <a:t>Os atributos não chave da tabela devem depender unicamente da </a:t>
            </a:r>
            <a:r>
              <a:rPr lang="pt-BR" sz="2800" b="1" dirty="0" smtClean="0"/>
              <a:t>chave primária</a:t>
            </a:r>
            <a:r>
              <a:rPr lang="pt-BR" sz="2800" dirty="0" smtClean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b="1" dirty="0" smtClean="0"/>
              <a:t>Dependência parcial </a:t>
            </a:r>
            <a:r>
              <a:rPr lang="pt-BR" sz="2800" dirty="0" smtClean="0"/>
              <a:t>ocorre quando uma coluna depende apenas de uma parte da chave primária </a:t>
            </a:r>
            <a:r>
              <a:rPr lang="pt-BR" sz="2800" b="1" dirty="0" smtClean="0"/>
              <a:t>composta</a:t>
            </a:r>
            <a:r>
              <a:rPr lang="pt-BR" sz="2800" dirty="0" smtClean="0"/>
              <a:t>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278163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1042987" y="333375"/>
            <a:ext cx="6913561" cy="863599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 anchor="t" anchorCtr="0">
            <a:noAutofit/>
          </a:bodyPr>
          <a:lstStyle/>
          <a:p>
            <a:pPr algn="ctr">
              <a:buClr>
                <a:schemeClr val="accent1"/>
              </a:buClr>
              <a:buSzPct val="25000"/>
            </a:pPr>
            <a:r>
              <a:rPr lang="pt-BR" sz="4000" b="1" dirty="0"/>
              <a:t>Normalização de tabelas</a:t>
            </a:r>
            <a:endParaRPr lang="pt-BR" sz="4000" b="0" i="0" u="none" strike="noStrike" cap="none" dirty="0">
              <a:solidFill>
                <a:schemeClr val="dk2"/>
              </a:solidFill>
              <a:latin typeface="Rambla"/>
              <a:ea typeface="Rambla"/>
              <a:cs typeface="Rambla"/>
              <a:sym typeface="Rambla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877342" y="1196974"/>
            <a:ext cx="5332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FF6600"/>
                </a:solidFill>
              </a:rPr>
              <a:t>2</a:t>
            </a:r>
            <a:r>
              <a:rPr lang="pt-BR" sz="2000" b="1" dirty="0" smtClean="0">
                <a:solidFill>
                  <a:srgbClr val="FF6600"/>
                </a:solidFill>
              </a:rPr>
              <a:t>ª Forma </a:t>
            </a:r>
            <a:r>
              <a:rPr lang="pt-BR" sz="2000" b="1" dirty="0">
                <a:solidFill>
                  <a:srgbClr val="FF6600"/>
                </a:solidFill>
              </a:rPr>
              <a:t>Normal </a:t>
            </a:r>
            <a:r>
              <a:rPr lang="pt-BR" sz="2000" b="1" dirty="0" smtClean="0">
                <a:solidFill>
                  <a:srgbClr val="FF6600"/>
                </a:solidFill>
              </a:rPr>
              <a:t>(2ªFN</a:t>
            </a:r>
            <a:r>
              <a:rPr lang="pt-BR" sz="2000" b="1" dirty="0">
                <a:solidFill>
                  <a:srgbClr val="FF6600"/>
                </a:solidFill>
              </a:rPr>
              <a:t>) 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36" y="2660738"/>
            <a:ext cx="7877175" cy="1866900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1877342" y="5514173"/>
            <a:ext cx="53321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i="1" dirty="0" smtClean="0"/>
              <a:t>Tabela de exemplo não está na segunda forma normal.</a:t>
            </a:r>
            <a:endParaRPr lang="pt-BR" sz="2000" i="1" dirty="0"/>
          </a:p>
        </p:txBody>
      </p:sp>
    </p:spTree>
    <p:extLst>
      <p:ext uri="{BB962C8B-B14F-4D97-AF65-F5344CB8AC3E}">
        <p14:creationId xmlns:p14="http://schemas.microsoft.com/office/powerpoint/2010/main" val="3883508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178</TotalTime>
  <Words>603</Words>
  <Application>Microsoft Office PowerPoint</Application>
  <PresentationFormat>Apresentação na tela (4:3)</PresentationFormat>
  <Paragraphs>97</Paragraphs>
  <Slides>16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Noto Sans Symbols</vt:lpstr>
      <vt:lpstr>Calibri Light</vt:lpstr>
      <vt:lpstr>Rambla</vt:lpstr>
      <vt:lpstr>Arial</vt:lpstr>
      <vt:lpstr>Calibri</vt:lpstr>
      <vt:lpstr>Retrospectiva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Wellington Martins</cp:lastModifiedBy>
  <cp:revision>21</cp:revision>
  <dcterms:modified xsi:type="dcterms:W3CDTF">2019-06-12T17:29:08Z</dcterms:modified>
</cp:coreProperties>
</file>